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4"/>
  </p:notesMasterIdLst>
  <p:sldIdLst>
    <p:sldId id="264" r:id="rId2"/>
    <p:sldId id="267" r:id="rId3"/>
    <p:sldId id="324" r:id="rId4"/>
    <p:sldId id="274" r:id="rId5"/>
    <p:sldId id="265" r:id="rId6"/>
    <p:sldId id="275" r:id="rId7"/>
    <p:sldId id="258" r:id="rId8"/>
    <p:sldId id="276" r:id="rId9"/>
    <p:sldId id="303" r:id="rId10"/>
    <p:sldId id="277" r:id="rId11"/>
    <p:sldId id="287" r:id="rId12"/>
    <p:sldId id="312" r:id="rId13"/>
  </p:sldIdLst>
  <p:sldSz cx="18288000" cy="10287000"/>
  <p:notesSz cx="6858000" cy="9144000"/>
  <p:embeddedFontLst>
    <p:embeddedFont>
      <p:font typeface="Proxima Nova" panose="020B0604020202020204" charset="0"/>
      <p:regular r:id="rId15"/>
      <p:bold r:id="rId16"/>
      <p:italic r:id="rId17"/>
      <p:boldItalic r:id="rId18"/>
    </p:embeddedFont>
    <p:embeddedFont>
      <p:font typeface="Proxima Nova Semibold" panose="020B0604020202020204" charset="0"/>
      <p:regular r:id="rId19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479AA-1188-46D5-84F2-6A872CF9E262}">
  <a:tblStyle styleId="{F12479AA-1188-46D5-84F2-6A872CF9E262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a4b803e0d4_9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a4b803e0d4_9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99cbc9c2de_2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99cbc9c2de_2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6f911c6f3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6f911c6f3_2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872e1aa85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872e1aa85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047d35a6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047d35a6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4b803e0d4_9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4b803e0d4_9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75697e66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75697e66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a4b803e0d4_9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a4b803e0d4_9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9b1f32a38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9b1f32a38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 dirty="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54"/>
          <p:cNvSpPr txBox="1"/>
          <p:nvPr/>
        </p:nvSpPr>
        <p:spPr>
          <a:xfrm>
            <a:off x="418580" y="413890"/>
            <a:ext cx="8967606" cy="578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«Разработка системы генерации изображений с автоматической валидацией качества с использованием компьютерного зрения»</a:t>
            </a:r>
          </a:p>
        </p:txBody>
      </p:sp>
      <p:sp>
        <p:nvSpPr>
          <p:cNvPr id="875" name="Google Shape;875;p54"/>
          <p:cNvSpPr txBox="1"/>
          <p:nvPr/>
        </p:nvSpPr>
        <p:spPr>
          <a:xfrm>
            <a:off x="735456" y="8558532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Соловьева Екатерина Вадимовна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DSU-77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6E81911-7ACD-6089-97CB-F2B66077ADF3}"/>
              </a:ext>
            </a:extLst>
          </p:cNvPr>
          <p:cNvGrpSpPr/>
          <p:nvPr/>
        </p:nvGrpSpPr>
        <p:grpSpPr>
          <a:xfrm>
            <a:off x="8666329" y="1208464"/>
            <a:ext cx="7751928" cy="7350068"/>
            <a:chOff x="8924782" y="351455"/>
            <a:chExt cx="8967606" cy="8700290"/>
          </a:xfrm>
        </p:grpSpPr>
        <p:sp>
          <p:nvSpPr>
            <p:cNvPr id="8" name="Овал 7" descr="Изображение выглядит как млекопитающее, кот, домашняя кошка, Вибриссы&#10;&#10;Контент, сгенерированный ИИ, может содержать ошибки.">
              <a:extLst>
                <a:ext uri="{FF2B5EF4-FFF2-40B4-BE49-F238E27FC236}">
                  <a16:creationId xmlns:a16="http://schemas.microsoft.com/office/drawing/2014/main" id="{3CEA01C1-485E-BD6B-7832-A47E6C289E87}"/>
                </a:ext>
              </a:extLst>
            </p:cNvPr>
            <p:cNvSpPr/>
            <p:nvPr/>
          </p:nvSpPr>
          <p:spPr>
            <a:xfrm>
              <a:off x="8924782" y="351455"/>
              <a:ext cx="8967606" cy="8700281"/>
            </a:xfrm>
            <a:prstGeom prst="ellipse">
              <a:avLst/>
            </a:prstGeom>
            <a:blipFill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10946421-AD67-C5EA-1F06-3F9D02E4A061}"/>
                </a:ext>
              </a:extLst>
            </p:cNvPr>
            <p:cNvSpPr/>
            <p:nvPr/>
          </p:nvSpPr>
          <p:spPr>
            <a:xfrm>
              <a:off x="8924782" y="7572091"/>
              <a:ext cx="2869633" cy="1479654"/>
            </a:xfrm>
            <a:custGeom>
              <a:avLst/>
              <a:gdLst>
                <a:gd name="connsiteX0" fmla="*/ 0 w 2869633"/>
                <a:gd name="connsiteY0" fmla="*/ 0 h 1479654"/>
                <a:gd name="connsiteX1" fmla="*/ 2869633 w 2869633"/>
                <a:gd name="connsiteY1" fmla="*/ 0 h 1479654"/>
                <a:gd name="connsiteX2" fmla="*/ 2869633 w 2869633"/>
                <a:gd name="connsiteY2" fmla="*/ 1479654 h 1479654"/>
                <a:gd name="connsiteX3" fmla="*/ 0 w 2869633"/>
                <a:gd name="connsiteY3" fmla="*/ 1479654 h 1479654"/>
                <a:gd name="connsiteX4" fmla="*/ 0 w 2869633"/>
                <a:gd name="connsiteY4" fmla="*/ 0 h 147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9633" h="1479654">
                  <a:moveTo>
                    <a:pt x="0" y="0"/>
                  </a:moveTo>
                  <a:lnTo>
                    <a:pt x="2869633" y="0"/>
                  </a:lnTo>
                  <a:lnTo>
                    <a:pt x="2869633" y="1479654"/>
                  </a:lnTo>
                  <a:lnTo>
                    <a:pt x="0" y="147965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6500" kern="12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7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67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67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p67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3" name="Google Shape;1083;p67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Итоговая система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77"/>
          <p:cNvGrpSpPr/>
          <p:nvPr/>
        </p:nvGrpSpPr>
        <p:grpSpPr>
          <a:xfrm>
            <a:off x="350192" y="3605556"/>
            <a:ext cx="7139850" cy="1000800"/>
            <a:chOff x="558000" y="2952000"/>
            <a:chExt cx="7139850" cy="1000800"/>
          </a:xfrm>
        </p:grpSpPr>
        <p:sp>
          <p:nvSpPr>
            <p:cNvPr id="1191" name="Google Shape;1191;p77"/>
            <p:cNvSpPr txBox="1"/>
            <p:nvPr/>
          </p:nvSpPr>
          <p:spPr>
            <a:xfrm>
              <a:off x="1981050" y="2952000"/>
              <a:ext cx="5716800" cy="10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Поле для ввода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000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Можно ввести запрос на русском языке</a:t>
              </a:r>
              <a:endParaRPr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>
              <a:off x="558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dirty="0"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354842" y="6886772"/>
            <a:ext cx="7146000" cy="998100"/>
            <a:chOff x="551850" y="6417900"/>
            <a:chExt cx="7146000" cy="998100"/>
          </a:xfrm>
        </p:grpSpPr>
        <p:sp>
          <p:nvSpPr>
            <p:cNvPr id="1194" name="Google Shape;1194;p77"/>
            <p:cNvSpPr txBox="1"/>
            <p:nvPr/>
          </p:nvSpPr>
          <p:spPr>
            <a:xfrm>
              <a:off x="1981050" y="6674742"/>
              <a:ext cx="5716800" cy="592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Генерация по промту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>
              <a:off x="551850" y="6417900"/>
              <a:ext cx="998100" cy="998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 dirty="0"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354842" y="8520350"/>
            <a:ext cx="7135200" cy="993600"/>
            <a:chOff x="9144000" y="6422400"/>
            <a:chExt cx="7135200" cy="993600"/>
          </a:xfrm>
        </p:grpSpPr>
        <p:sp>
          <p:nvSpPr>
            <p:cNvPr id="1197" name="Google Shape;1197;p77"/>
            <p:cNvSpPr txBox="1"/>
            <p:nvPr/>
          </p:nvSpPr>
          <p:spPr>
            <a:xfrm>
              <a:off x="10562400" y="6749745"/>
              <a:ext cx="5716800" cy="464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Модель </a:t>
              </a:r>
              <a:r>
                <a:rPr lang="en-US" sz="24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CV</a:t>
              </a:r>
              <a:r>
                <a:rPr lang="ru-RU" sz="24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определяет класс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>
              <a:off x="9144000" y="6422400"/>
              <a:ext cx="993600" cy="993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 dirty="0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 dirty="0"/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>
            <a:off x="354842" y="5241834"/>
            <a:ext cx="7135200" cy="1649339"/>
            <a:chOff x="9144000" y="2952000"/>
            <a:chExt cx="7135200" cy="1756928"/>
          </a:xfrm>
        </p:grpSpPr>
        <p:sp>
          <p:nvSpPr>
            <p:cNvPr id="1200" name="Google Shape;1200;p77"/>
            <p:cNvSpPr txBox="1"/>
            <p:nvPr/>
          </p:nvSpPr>
          <p:spPr>
            <a:xfrm>
              <a:off x="10562400" y="2952000"/>
              <a:ext cx="5716800" cy="1756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Дообученная </a:t>
              </a:r>
              <a:r>
                <a:rPr lang="en-US" sz="24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LLM</a:t>
              </a:r>
              <a:r>
                <a:rPr lang="ru-RU" sz="24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переводит запрос в промт для генератора картинок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>
                  <a:latin typeface="Proxima Nova"/>
                  <a:ea typeface="Proxima Nova"/>
                  <a:cs typeface="Proxima Nova"/>
                  <a:sym typeface="Proxima Nova"/>
                </a:rPr>
                <a:t>Сохраняется формат 1000 примеров, на которых она была обучена</a:t>
              </a:r>
              <a:endParaRPr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1" name="Google Shape;1201;p77"/>
            <p:cNvSpPr/>
            <p:nvPr/>
          </p:nvSpPr>
          <p:spPr>
            <a:xfrm>
              <a:off x="9144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 dirty="0"/>
            </a:p>
          </p:txBody>
        </p:sp>
      </p:grpSp>
      <p:sp>
        <p:nvSpPr>
          <p:cNvPr id="1202" name="Google Shape;1202;p77"/>
          <p:cNvSpPr txBox="1"/>
          <p:nvPr/>
        </p:nvSpPr>
        <p:spPr>
          <a:xfrm>
            <a:off x="350192" y="1325140"/>
            <a:ext cx="72875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Живой сервис: как это работает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9047CE-A1DA-8C09-7A78-EFADDC67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899"/>
          <a:stretch/>
        </p:blipFill>
        <p:spPr>
          <a:xfrm>
            <a:off x="7907642" y="226217"/>
            <a:ext cx="10140287" cy="98345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400940" y="4493565"/>
            <a:ext cx="10296260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Спасибо за внимание!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3" name="Google Shape;1623;p102"/>
          <p:cNvSpPr txBox="1"/>
          <p:nvPr/>
        </p:nvSpPr>
        <p:spPr>
          <a:xfrm>
            <a:off x="551850" y="842293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Соловьева Е.В.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DSU-77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57"/>
          <p:cNvGrpSpPr/>
          <p:nvPr/>
        </p:nvGrpSpPr>
        <p:grpSpPr>
          <a:xfrm>
            <a:off x="1063664" y="1811707"/>
            <a:ext cx="4305000" cy="1245600"/>
            <a:chOff x="551850" y="2952000"/>
            <a:chExt cx="4305000" cy="1245600"/>
          </a:xfrm>
        </p:grpSpPr>
        <p:sp>
          <p:nvSpPr>
            <p:cNvPr id="933" name="Google Shape;933;p57"/>
            <p:cNvSpPr/>
            <p:nvPr/>
          </p:nvSpPr>
          <p:spPr>
            <a:xfrm>
              <a:off x="551850" y="2952000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dirty="0"/>
            </a:p>
          </p:txBody>
        </p:sp>
        <p:sp>
          <p:nvSpPr>
            <p:cNvPr id="934" name="Google Shape;934;p57"/>
            <p:cNvSpPr txBox="1"/>
            <p:nvPr/>
          </p:nvSpPr>
          <p:spPr>
            <a:xfrm>
              <a:off x="1981050" y="2952000"/>
              <a:ext cx="28758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Настройка модели для генерации изображений</a:t>
              </a:r>
            </a:p>
          </p:txBody>
        </p:sp>
      </p:grpSp>
      <p:grpSp>
        <p:nvGrpSpPr>
          <p:cNvPr id="935" name="Google Shape;935;p57"/>
          <p:cNvGrpSpPr/>
          <p:nvPr/>
        </p:nvGrpSpPr>
        <p:grpSpPr>
          <a:xfrm>
            <a:off x="5533394" y="5893506"/>
            <a:ext cx="4286920" cy="1245602"/>
            <a:chOff x="4856930" y="2952298"/>
            <a:chExt cx="4286920" cy="1245602"/>
          </a:xfrm>
        </p:grpSpPr>
        <p:sp>
          <p:nvSpPr>
            <p:cNvPr id="936" name="Google Shape;936;p57"/>
            <p:cNvSpPr/>
            <p:nvPr/>
          </p:nvSpPr>
          <p:spPr>
            <a:xfrm>
              <a:off x="4856930" y="2952298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 dirty="0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 dirty="0"/>
            </a:p>
          </p:txBody>
        </p:sp>
        <p:sp>
          <p:nvSpPr>
            <p:cNvPr id="937" name="Google Shape;937;p57"/>
            <p:cNvSpPr txBox="1"/>
            <p:nvPr/>
          </p:nvSpPr>
          <p:spPr>
            <a:xfrm>
              <a:off x="6268650" y="2952300"/>
              <a:ext cx="2875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Дообучение</a:t>
              </a:r>
              <a:r>
                <a:rPr lang="en-US" sz="2400" dirty="0">
                  <a:latin typeface="Proxima Nova"/>
                  <a:ea typeface="Proxima Nova"/>
                  <a:cs typeface="Proxima Nova"/>
                  <a:sym typeface="Proxima Nova"/>
                </a:rPr>
                <a:t>LLM</a:t>
              </a: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 методом </a:t>
              </a:r>
              <a:r>
                <a:rPr lang="en-US" sz="2400" dirty="0">
                  <a:latin typeface="Proxima Nova"/>
                  <a:ea typeface="Proxima Nova"/>
                  <a:cs typeface="Proxima Nova"/>
                  <a:sym typeface="Proxima Nova"/>
                </a:rPr>
                <a:t>LoRa</a:t>
              </a:r>
              <a:r>
                <a:rPr lang="ru-RU" sz="2400" dirty="0">
                  <a:latin typeface="Proxima Nova"/>
                  <a:ea typeface="Proxima Nova"/>
                  <a:cs typeface="Proxima Nova"/>
                  <a:sym typeface="Proxima Nova"/>
                </a:rPr>
                <a:t> для генерации промтов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38" name="Google Shape;938;p57"/>
          <p:cNvGrpSpPr/>
          <p:nvPr/>
        </p:nvGrpSpPr>
        <p:grpSpPr>
          <a:xfrm>
            <a:off x="11996719" y="2075818"/>
            <a:ext cx="4272613" cy="1245698"/>
            <a:chOff x="9143838" y="2952200"/>
            <a:chExt cx="4272613" cy="1245698"/>
          </a:xfrm>
        </p:grpSpPr>
        <p:sp>
          <p:nvSpPr>
            <p:cNvPr id="939" name="Google Shape;939;p57"/>
            <p:cNvSpPr/>
            <p:nvPr/>
          </p:nvSpPr>
          <p:spPr>
            <a:xfrm>
              <a:off x="9143838" y="2952298"/>
              <a:ext cx="1245600" cy="1245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 dirty="0"/>
            </a:p>
          </p:txBody>
        </p:sp>
        <p:sp>
          <p:nvSpPr>
            <p:cNvPr id="940" name="Google Shape;940;p57"/>
            <p:cNvSpPr txBox="1"/>
            <p:nvPr/>
          </p:nvSpPr>
          <p:spPr>
            <a:xfrm>
              <a:off x="10556250" y="2952200"/>
              <a:ext cx="2860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Дообучение</a:t>
              </a:r>
              <a:r>
                <a:rPr lang="en-US" sz="2400" dirty="0">
                  <a:latin typeface="Proxima Nova"/>
                  <a:ea typeface="Proxima Nova"/>
                  <a:cs typeface="Proxima Nova"/>
                  <a:sym typeface="Proxima Nova"/>
                </a:rPr>
                <a:t> Resnet18</a:t>
              </a:r>
              <a:r>
                <a:rPr lang="ru-RU" sz="2400" dirty="0">
                  <a:latin typeface="Proxima Nova"/>
                  <a:ea typeface="Proxima Nova"/>
                  <a:cs typeface="Proxima Nova"/>
                  <a:sym typeface="Proxima Nova"/>
                </a:rPr>
                <a:t> для оценки качества генерации</a:t>
              </a:r>
            </a:p>
          </p:txBody>
        </p:sp>
      </p:grpSp>
      <p:sp>
        <p:nvSpPr>
          <p:cNvPr id="959" name="Google Shape;959;p57"/>
          <p:cNvSpPr txBox="1"/>
          <p:nvPr/>
        </p:nvSpPr>
        <p:spPr>
          <a:xfrm>
            <a:off x="6846172" y="600470"/>
            <a:ext cx="2408664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Этапы: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"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млекопитающее, еж, Ежовые, дикобраз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185E1FD-2EED-B913-F3C8-5D13B4BA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29" y="3419771"/>
            <a:ext cx="3136142" cy="31361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Google Shape;934;p57">
            <a:extLst>
              <a:ext uri="{FF2B5EF4-FFF2-40B4-BE49-F238E27FC236}">
                <a16:creationId xmlns:a16="http://schemas.microsoft.com/office/drawing/2014/main" id="{1A4B2BD6-45DE-3502-4855-86D74183B332}"/>
              </a:ext>
            </a:extLst>
          </p:cNvPr>
          <p:cNvSpPr txBox="1"/>
          <p:nvPr/>
        </p:nvSpPr>
        <p:spPr>
          <a:xfrm>
            <a:off x="1390257" y="6361206"/>
            <a:ext cx="28758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atin typeface="Proxima Nova"/>
                <a:ea typeface="Proxima Nova"/>
                <a:cs typeface="Proxima Nova"/>
                <a:sym typeface="Proxima Nova"/>
              </a:rPr>
              <a:t>Это должна была быть машина, синяя машина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61D714-A6FE-82CA-1225-A0333B80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65" y="7543570"/>
            <a:ext cx="12478730" cy="17173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Рисунок 9" descr="Изображение выглядит как текст, Шрифт, снимок экрана, чер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651ECAE-7465-B3DF-3E5E-A84470FFF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692" y="3926586"/>
            <a:ext cx="7356721" cy="16606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Google Shape;934;p57">
            <a:extLst>
              <a:ext uri="{FF2B5EF4-FFF2-40B4-BE49-F238E27FC236}">
                <a16:creationId xmlns:a16="http://schemas.microsoft.com/office/drawing/2014/main" id="{4AB51312-8020-3220-DC03-9A1CE82737D3}"/>
              </a:ext>
            </a:extLst>
          </p:cNvPr>
          <p:cNvSpPr txBox="1"/>
          <p:nvPr/>
        </p:nvSpPr>
        <p:spPr>
          <a:xfrm>
            <a:off x="3930764" y="9117607"/>
            <a:ext cx="9471337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Тут спустя часы работы я поняла, что модель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Falcon 7B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слишком большая</a:t>
            </a:r>
            <a:endParaRPr lang="ru"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934;p57">
            <a:extLst>
              <a:ext uri="{FF2B5EF4-FFF2-40B4-BE49-F238E27FC236}">
                <a16:creationId xmlns:a16="http://schemas.microsoft.com/office/drawing/2014/main" id="{379CE5AA-37FB-8604-25B0-F2D401EF6ACC}"/>
              </a:ext>
            </a:extLst>
          </p:cNvPr>
          <p:cNvSpPr txBox="1"/>
          <p:nvPr/>
        </p:nvSpPr>
        <p:spPr>
          <a:xfrm>
            <a:off x="10719024" y="5515552"/>
            <a:ext cx="6582056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А тут датасет с картинками оказался нерепрезентативным</a:t>
            </a:r>
            <a:endParaRPr lang="ru"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" name="Google Shape;2253;p114"/>
          <p:cNvGraphicFramePr/>
          <p:nvPr>
            <p:extLst>
              <p:ext uri="{D42A27DB-BD31-4B8C-83A1-F6EECF244321}">
                <p14:modId xmlns:p14="http://schemas.microsoft.com/office/powerpoint/2010/main" val="3602788765"/>
              </p:ext>
            </p:extLst>
          </p:nvPr>
        </p:nvGraphicFramePr>
        <p:xfrm>
          <a:off x="2080400" y="3841459"/>
          <a:ext cx="12645535" cy="3291401"/>
        </p:xfrm>
        <a:graphic>
          <a:graphicData uri="http://schemas.openxmlformats.org/drawingml/2006/table">
            <a:tbl>
              <a:tblPr>
                <a:noFill/>
                <a:tableStyleId>{F12479AA-1188-46D5-84F2-6A872CF9E262}</a:tableStyleId>
              </a:tblPr>
              <a:tblGrid>
                <a:gridCol w="1202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9249">
                  <a:extLst>
                    <a:ext uri="{9D8B030D-6E8A-4147-A177-3AD203B41FA5}">
                      <a16:colId xmlns:a16="http://schemas.microsoft.com/office/drawing/2014/main" val="3830987477"/>
                    </a:ext>
                  </a:extLst>
                </a:gridCol>
                <a:gridCol w="3899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19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Для </a:t>
                      </a:r>
                      <a:r>
                        <a:rPr lang="en-US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CV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Для </a:t>
                      </a:r>
                      <a:r>
                        <a:rPr lang="en-US" sz="18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LLM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Для теста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  <a:latin typeface="Proxima Nova" panose="020B0604020202020204" charset="0"/>
                        </a:rPr>
                        <a:t>Kaggle Natural Images</a:t>
                      </a:r>
                    </a:p>
                  </a:txBody>
                  <a:tcPr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Ручная разметка</a:t>
                      </a:r>
                    </a:p>
                  </a:txBody>
                  <a:tcPr marL="152400"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160 русских промптов</a:t>
                      </a:r>
                    </a:p>
                  </a:txBody>
                  <a:tcPr marL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73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8 классов</a:t>
                      </a:r>
                    </a:p>
                  </a:txBody>
                  <a:tcPr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1000 пар</a:t>
                      </a:r>
                    </a:p>
                  </a:txBody>
                  <a:tcPr marL="152400"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8 классов</a:t>
                      </a:r>
                    </a:p>
                  </a:txBody>
                  <a:tcPr marL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6899 фото</a:t>
                      </a:r>
                    </a:p>
                  </a:txBody>
                  <a:tcPr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  <a:latin typeface="Proxima Nova" panose="020B0604020202020204" charset="0"/>
                        </a:rPr>
                        <a:t>prompt → prompt</a:t>
                      </a:r>
                    </a:p>
                  </a:txBody>
                  <a:tcPr marL="152400"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Ожидаемая метка</a:t>
                      </a:r>
                    </a:p>
                  </a:txBody>
                  <a:tcPr marL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✅ Реальные</a:t>
                      </a:r>
                    </a:p>
                  </a:txBody>
                  <a:tcPr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✅ Сбалансировано</a:t>
                      </a:r>
                    </a:p>
                  </a:txBody>
                  <a:tcPr marL="152400"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✅ Валидация</a:t>
                      </a:r>
                    </a:p>
                  </a:txBody>
                  <a:tcPr marL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2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  <a:latin typeface="Proxima Nova" panose="020B0604020202020204" charset="0"/>
                        </a:rPr>
                        <a:t>Kaggle Natural Images</a:t>
                      </a:r>
                    </a:p>
                  </a:txBody>
                  <a:tcPr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Ручная разметка</a:t>
                      </a:r>
                    </a:p>
                  </a:txBody>
                  <a:tcPr marL="152400"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160 русских промптов</a:t>
                      </a:r>
                    </a:p>
                  </a:txBody>
                  <a:tcPr marL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8 классов</a:t>
                      </a:r>
                    </a:p>
                  </a:txBody>
                  <a:tcPr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1000 пар</a:t>
                      </a:r>
                    </a:p>
                  </a:txBody>
                  <a:tcPr marL="152400" marR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Proxima Nova" panose="020B0604020202020204" charset="0"/>
                        </a:rPr>
                        <a:t>8 классов</a:t>
                      </a:r>
                    </a:p>
                  </a:txBody>
                  <a:tcPr marL="152400" marT="95250" marB="9525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54" name="Google Shape;2254;p114"/>
          <p:cNvSpPr txBox="1"/>
          <p:nvPr/>
        </p:nvSpPr>
        <p:spPr>
          <a:xfrm>
            <a:off x="6720639" y="2811410"/>
            <a:ext cx="5716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Три источника данных</a:t>
            </a:r>
          </a:p>
        </p:txBody>
      </p:sp>
      <p:sp>
        <p:nvSpPr>
          <p:cNvPr id="2257" name="Google Shape;2257;p114"/>
          <p:cNvSpPr txBox="1"/>
          <p:nvPr/>
        </p:nvSpPr>
        <p:spPr>
          <a:xfrm>
            <a:off x="1084112" y="1084610"/>
            <a:ext cx="14309100" cy="1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Откуда взяли данные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4" name="Google Shape;1054;p6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" name="Google Shape;1055;p6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6" name="Google Shape;1056;p64"/>
          <p:cNvSpPr txBox="1"/>
          <p:nvPr/>
        </p:nvSpPr>
        <p:spPr>
          <a:xfrm>
            <a:off x="551850" y="489600"/>
            <a:ext cx="12700126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Настройка модели для генерации изображений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551843" y="2738575"/>
            <a:ext cx="10898472" cy="536239"/>
            <a:chOff x="552000" y="2464138"/>
            <a:chExt cx="10898472" cy="536239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510777"/>
              <a:ext cx="9469422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Proxima Nova"/>
                  <a:ea typeface="Proxima Nova"/>
                  <a:cs typeface="Proxima Nova"/>
                  <a:sym typeface="Proxima Nova"/>
                </a:rPr>
                <a:t>SD 1.5 работает на 12GB VRAM (мой GPU), а SDXL требует 16–20GB</a:t>
              </a: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dirty="0"/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551843" y="3448800"/>
            <a:ext cx="10004407" cy="500400"/>
            <a:chOff x="551843" y="34488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488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Proxima Nova"/>
                  <a:ea typeface="Proxima Nova"/>
                  <a:cs typeface="Proxima Nova"/>
                  <a:sym typeface="Proxima Nova"/>
                </a:rPr>
                <a:t>Достаточно качества для 8 простых классов</a:t>
              </a: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 dirty="0"/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551993" y="4182536"/>
            <a:ext cx="10004257" cy="504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Proxima Nova"/>
                  <a:ea typeface="Proxima Nova"/>
                  <a:cs typeface="Proxima Nova"/>
                  <a:sym typeface="Proxima Nova"/>
                </a:rPr>
                <a:t>Open-source</a:t>
              </a:r>
              <a:r>
                <a:rPr lang="ru-RU" sz="2400" dirty="0">
                  <a:latin typeface="Proxima Nova"/>
                  <a:ea typeface="Proxima Nova"/>
                  <a:cs typeface="Proxima Nova"/>
                  <a:sym typeface="Proxima Nova"/>
                </a:rPr>
                <a:t> модель с большим сообществом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 dirty="0"/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551843" y="771816"/>
            <a:ext cx="8455679" cy="120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200" b="1" dirty="0">
                <a:latin typeface="Proxima Nova"/>
                <a:ea typeface="Proxima Nova"/>
                <a:cs typeface="Proxima Nova"/>
                <a:sym typeface="Proxima Nova"/>
              </a:rPr>
              <a:t>Почему </a:t>
            </a:r>
            <a:r>
              <a:rPr lang="en-US" sz="5200" b="1" dirty="0">
                <a:latin typeface="Proxima Nova"/>
                <a:ea typeface="Proxima Nova"/>
                <a:cs typeface="Proxima Nova"/>
                <a:sym typeface="Proxima Nova"/>
              </a:rPr>
              <a:t>Stable Diffusion 1.5 </a:t>
            </a:r>
            <a:r>
              <a:rPr lang="ru-RU" sz="5200" b="1" dirty="0"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en-US" sz="5200" b="1" dirty="0">
                <a:latin typeface="Proxima Nova"/>
                <a:ea typeface="Proxima Nova"/>
                <a:cs typeface="Proxima Nova"/>
                <a:sym typeface="Proxima Nova"/>
              </a:rPr>
              <a:t>Dreamlike Photoreal 2.0</a:t>
            </a:r>
            <a:endParaRPr lang="ru-RU" sz="5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D6607E-A40E-CA6F-D3F1-25BB59A0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983" y="842283"/>
            <a:ext cx="4473689" cy="44736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45E448-CDA8-CDCF-7098-6A710C6ED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2956" y="4882727"/>
            <a:ext cx="3653051" cy="3653051"/>
          </a:xfrm>
          <a:prstGeom prst="rect">
            <a:avLst/>
          </a:prstGeom>
        </p:spPr>
      </p:pic>
      <p:pic>
        <p:nvPicPr>
          <p:cNvPr id="9" name="Рисунок 8" descr="Изображение выглядит как транспортное средство, Наземный транспорт, мотоцикл, ши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E6CFBB5-4175-5B53-4731-CCB1DFA0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504" y="5315972"/>
            <a:ext cx="4280845" cy="4280845"/>
          </a:xfrm>
          <a:prstGeom prst="rect">
            <a:avLst/>
          </a:prstGeom>
        </p:spPr>
      </p:pic>
      <p:sp>
        <p:nvSpPr>
          <p:cNvPr id="3" name="Google Shape;881;p55">
            <a:extLst>
              <a:ext uri="{FF2B5EF4-FFF2-40B4-BE49-F238E27FC236}">
                <a16:creationId xmlns:a16="http://schemas.microsoft.com/office/drawing/2014/main" id="{55E8E176-76A4-D0A3-A9D4-89A6CD356A6D}"/>
              </a:ext>
            </a:extLst>
          </p:cNvPr>
          <p:cNvSpPr txBox="1"/>
          <p:nvPr/>
        </p:nvSpPr>
        <p:spPr>
          <a:xfrm>
            <a:off x="3922710" y="2155778"/>
            <a:ext cx="400664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Базовый выбор — </a:t>
            </a:r>
            <a:r>
              <a:rPr lang="en-US" sz="2400" b="1" dirty="0">
                <a:latin typeface="Proxima Nova"/>
                <a:ea typeface="Proxima Nova"/>
                <a:cs typeface="Proxima Nova"/>
                <a:sym typeface="Proxima Nova"/>
              </a:rPr>
              <a:t>SD 1.5</a:t>
            </a:r>
            <a:endParaRPr lang="ru-RU"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Google Shape;881;p55">
            <a:extLst>
              <a:ext uri="{FF2B5EF4-FFF2-40B4-BE49-F238E27FC236}">
                <a16:creationId xmlns:a16="http://schemas.microsoft.com/office/drawing/2014/main" id="{8C5B8652-7B3B-812E-772E-5FA64DDF120D}"/>
              </a:ext>
            </a:extLst>
          </p:cNvPr>
          <p:cNvSpPr txBox="1"/>
          <p:nvPr/>
        </p:nvSpPr>
        <p:spPr>
          <a:xfrm>
            <a:off x="1228300" y="4983711"/>
            <a:ext cx="8851204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Экспериментальное улучшение — Dreamlike Photoreal 2.0:</a:t>
            </a:r>
          </a:p>
        </p:txBody>
      </p:sp>
      <p:grpSp>
        <p:nvGrpSpPr>
          <p:cNvPr id="8" name="Google Shape;880;p55">
            <a:extLst>
              <a:ext uri="{FF2B5EF4-FFF2-40B4-BE49-F238E27FC236}">
                <a16:creationId xmlns:a16="http://schemas.microsoft.com/office/drawing/2014/main" id="{91643761-3907-8D85-4365-CB37C72D34E3}"/>
              </a:ext>
            </a:extLst>
          </p:cNvPr>
          <p:cNvGrpSpPr/>
          <p:nvPr/>
        </p:nvGrpSpPr>
        <p:grpSpPr>
          <a:xfrm>
            <a:off x="551414" y="5596975"/>
            <a:ext cx="9110773" cy="536239"/>
            <a:chOff x="551999" y="2464138"/>
            <a:chExt cx="10898473" cy="536239"/>
          </a:xfrm>
        </p:grpSpPr>
        <p:sp>
          <p:nvSpPr>
            <p:cNvPr id="10" name="Google Shape;881;p55">
              <a:extLst>
                <a:ext uri="{FF2B5EF4-FFF2-40B4-BE49-F238E27FC236}">
                  <a16:creationId xmlns:a16="http://schemas.microsoft.com/office/drawing/2014/main" id="{A27B74CB-2972-F2B6-4B92-AAAF310FEC0B}"/>
                </a:ext>
              </a:extLst>
            </p:cNvPr>
            <p:cNvSpPr txBox="1"/>
            <p:nvPr/>
          </p:nvSpPr>
          <p:spPr>
            <a:xfrm>
              <a:off x="1981050" y="2510777"/>
              <a:ext cx="9469422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Proxima Nova"/>
                  <a:ea typeface="Proxima Nova"/>
                  <a:cs typeface="Proxima Nova"/>
                  <a:sym typeface="Proxima Nova"/>
                </a:rPr>
                <a:t>Fine-tuned версия SD 1.5 под фотореализм</a:t>
              </a:r>
            </a:p>
          </p:txBody>
        </p:sp>
        <p:sp>
          <p:nvSpPr>
            <p:cNvPr id="11" name="Google Shape;882;p55">
              <a:extLst>
                <a:ext uri="{FF2B5EF4-FFF2-40B4-BE49-F238E27FC236}">
                  <a16:creationId xmlns:a16="http://schemas.microsoft.com/office/drawing/2014/main" id="{AB79F5A7-A885-DB1E-EE49-96C80BBCA877}"/>
                </a:ext>
              </a:extLst>
            </p:cNvPr>
            <p:cNvSpPr/>
            <p:nvPr/>
          </p:nvSpPr>
          <p:spPr>
            <a:xfrm>
              <a:off x="551999" y="2464138"/>
              <a:ext cx="581361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dirty="0"/>
            </a:p>
          </p:txBody>
        </p:sp>
      </p:grpSp>
      <p:grpSp>
        <p:nvGrpSpPr>
          <p:cNvPr id="12" name="Google Shape;883;p55">
            <a:extLst>
              <a:ext uri="{FF2B5EF4-FFF2-40B4-BE49-F238E27FC236}">
                <a16:creationId xmlns:a16="http://schemas.microsoft.com/office/drawing/2014/main" id="{C7B9835D-13E2-765D-8051-830C4CE1DBBE}"/>
              </a:ext>
            </a:extLst>
          </p:cNvPr>
          <p:cNvGrpSpPr/>
          <p:nvPr/>
        </p:nvGrpSpPr>
        <p:grpSpPr>
          <a:xfrm>
            <a:off x="551843" y="6352412"/>
            <a:ext cx="9765745" cy="500400"/>
            <a:chOff x="551843" y="3459600"/>
            <a:chExt cx="9765745" cy="500400"/>
          </a:xfrm>
        </p:grpSpPr>
        <p:sp>
          <p:nvSpPr>
            <p:cNvPr id="13" name="Google Shape;884;p55">
              <a:extLst>
                <a:ext uri="{FF2B5EF4-FFF2-40B4-BE49-F238E27FC236}">
                  <a16:creationId xmlns:a16="http://schemas.microsoft.com/office/drawing/2014/main" id="{21809E7F-D18A-8702-6E58-86CD7921ADBB}"/>
                </a:ext>
              </a:extLst>
            </p:cNvPr>
            <p:cNvSpPr txBox="1"/>
            <p:nvPr/>
          </p:nvSpPr>
          <p:spPr>
            <a:xfrm>
              <a:off x="1742388" y="34596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Proxima Nova"/>
                  <a:ea typeface="Proxima Nova"/>
                  <a:cs typeface="Proxima Nova"/>
                  <a:sym typeface="Proxima Nova"/>
                </a:rPr>
                <a:t>Те же требования к памяти</a:t>
              </a:r>
            </a:p>
          </p:txBody>
        </p:sp>
        <p:sp>
          <p:nvSpPr>
            <p:cNvPr id="14" name="Google Shape;885;p55">
              <a:extLst>
                <a:ext uri="{FF2B5EF4-FFF2-40B4-BE49-F238E27FC236}">
                  <a16:creationId xmlns:a16="http://schemas.microsoft.com/office/drawing/2014/main" id="{44168B49-ABB5-8AF7-E95E-38681954B5AD}"/>
                </a:ext>
              </a:extLst>
            </p:cNvPr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 dirty="0"/>
            </a:p>
          </p:txBody>
        </p:sp>
      </p:grpSp>
      <p:grpSp>
        <p:nvGrpSpPr>
          <p:cNvPr id="15" name="Google Shape;886;p55">
            <a:extLst>
              <a:ext uri="{FF2B5EF4-FFF2-40B4-BE49-F238E27FC236}">
                <a16:creationId xmlns:a16="http://schemas.microsoft.com/office/drawing/2014/main" id="{3FF9F39B-03C0-327C-8B45-F1E78896316C}"/>
              </a:ext>
            </a:extLst>
          </p:cNvPr>
          <p:cNvGrpSpPr/>
          <p:nvPr/>
        </p:nvGrpSpPr>
        <p:grpSpPr>
          <a:xfrm>
            <a:off x="551414" y="7092053"/>
            <a:ext cx="9766174" cy="510822"/>
            <a:chOff x="551993" y="4451400"/>
            <a:chExt cx="9766174" cy="510822"/>
          </a:xfrm>
        </p:grpSpPr>
        <p:sp>
          <p:nvSpPr>
            <p:cNvPr id="16" name="Google Shape;887;p55">
              <a:extLst>
                <a:ext uri="{FF2B5EF4-FFF2-40B4-BE49-F238E27FC236}">
                  <a16:creationId xmlns:a16="http://schemas.microsoft.com/office/drawing/2014/main" id="{DEA753A6-1DD1-9F40-B2C7-62052435FE99}"/>
                </a:ext>
              </a:extLst>
            </p:cNvPr>
            <p:cNvSpPr txBox="1"/>
            <p:nvPr/>
          </p:nvSpPr>
          <p:spPr>
            <a:xfrm>
              <a:off x="1742967" y="4458222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Proxima Nova"/>
                  <a:ea typeface="Proxima Nova"/>
                  <a:cs typeface="Proxima Nova"/>
                  <a:sym typeface="Proxima Nova"/>
                </a:rPr>
                <a:t>Прирост точности: 41.2% → 43.8%</a:t>
              </a:r>
            </a:p>
          </p:txBody>
        </p:sp>
        <p:sp>
          <p:nvSpPr>
            <p:cNvPr id="17" name="Google Shape;888;p55">
              <a:extLst>
                <a:ext uri="{FF2B5EF4-FFF2-40B4-BE49-F238E27FC236}">
                  <a16:creationId xmlns:a16="http://schemas.microsoft.com/office/drawing/2014/main" id="{E03C8729-B811-7AD8-B79A-DE969E73C090}"/>
                </a:ext>
              </a:extLst>
            </p:cNvPr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5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2" name="Google Shape;1062;p65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3" name="Google Shape;1063;p65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65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65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800" b="1" dirty="0">
                <a:latin typeface="Proxima Nova"/>
                <a:ea typeface="Proxima Nova"/>
                <a:cs typeface="Proxima Nova"/>
                <a:sym typeface="Proxima Nova"/>
              </a:rPr>
              <a:t>Дообучение LLM методом LoRa для генерации промтов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8"/>
          <p:cNvSpPr txBox="1"/>
          <p:nvPr/>
        </p:nvSpPr>
        <p:spPr>
          <a:xfrm>
            <a:off x="6342800" y="657800"/>
            <a:ext cx="3765301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Было/стало</a:t>
            </a:r>
            <a:endParaRPr sz="5600" dirty="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64" name="Google Shape;764;p48"/>
          <p:cNvGrpSpPr/>
          <p:nvPr/>
        </p:nvGrpSpPr>
        <p:grpSpPr>
          <a:xfrm>
            <a:off x="1083569" y="2614038"/>
            <a:ext cx="488400" cy="488700"/>
            <a:chOff x="551850" y="1469250"/>
            <a:chExt cx="488400" cy="488700"/>
          </a:xfrm>
        </p:grpSpPr>
        <p:sp>
          <p:nvSpPr>
            <p:cNvPr id="765" name="Google Shape;765;p4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4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2402;p122">
            <a:extLst>
              <a:ext uri="{FF2B5EF4-FFF2-40B4-BE49-F238E27FC236}">
                <a16:creationId xmlns:a16="http://schemas.microsoft.com/office/drawing/2014/main" id="{C7E884BC-79C0-659B-F763-10DCD462197C}"/>
              </a:ext>
            </a:extLst>
          </p:cNvPr>
          <p:cNvSpPr/>
          <p:nvPr/>
        </p:nvSpPr>
        <p:spPr>
          <a:xfrm>
            <a:off x="1149110" y="3320053"/>
            <a:ext cx="6658534" cy="3271557"/>
          </a:xfrm>
          <a:prstGeom prst="roundRect">
            <a:avLst>
              <a:gd name="adj" fmla="val 1856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large cuddly kitten with green eyes and twitchy paws</a:t>
            </a:r>
          </a:p>
        </p:txBody>
      </p:sp>
      <p:sp>
        <p:nvSpPr>
          <p:cNvPr id="8" name="Google Shape;968;p58">
            <a:extLst>
              <a:ext uri="{FF2B5EF4-FFF2-40B4-BE49-F238E27FC236}">
                <a16:creationId xmlns:a16="http://schemas.microsoft.com/office/drawing/2014/main" id="{275ACCCF-B867-3B7A-4212-BB1A1F934732}"/>
              </a:ext>
            </a:extLst>
          </p:cNvPr>
          <p:cNvSpPr txBox="1"/>
          <p:nvPr/>
        </p:nvSpPr>
        <p:spPr>
          <a:xfrm>
            <a:off x="1489179" y="7357569"/>
            <a:ext cx="6904194" cy="27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60000" lvl="0" indent="-33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Галлюцинация (то, чего не было в запросе)</a:t>
            </a:r>
            <a:b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</a:b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32400" algn="l" rtl="0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-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Формат не соблюдается</a:t>
            </a:r>
          </a:p>
          <a:p>
            <a:pPr marL="27600" lvl="0" algn="l" rtl="0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</a:pP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BC7EB-315E-CDA0-32B9-2B045EFB78C4}"/>
              </a:ext>
            </a:extLst>
          </p:cNvPr>
          <p:cNvSpPr txBox="1"/>
          <p:nvPr/>
        </p:nvSpPr>
        <p:spPr>
          <a:xfrm>
            <a:off x="9894629" y="7358995"/>
            <a:ext cx="88028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lvl="0" indent="-33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Специальный запрос в формате для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SD 1.5</a:t>
            </a:r>
            <a:b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360000" lvl="0" indent="-332400" algn="l" rtl="0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-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Добавлены уместные детали</a:t>
            </a:r>
          </a:p>
        </p:txBody>
      </p:sp>
      <p:sp>
        <p:nvSpPr>
          <p:cNvPr id="11" name="Google Shape;2402;p122">
            <a:extLst>
              <a:ext uri="{FF2B5EF4-FFF2-40B4-BE49-F238E27FC236}">
                <a16:creationId xmlns:a16="http://schemas.microsoft.com/office/drawing/2014/main" id="{9EA53160-70F0-A6DC-ADDE-8508744587FD}"/>
              </a:ext>
            </a:extLst>
          </p:cNvPr>
          <p:cNvSpPr/>
          <p:nvPr/>
        </p:nvSpPr>
        <p:spPr>
          <a:xfrm>
            <a:off x="9421927" y="3320053"/>
            <a:ext cx="6658534" cy="3271557"/>
          </a:xfrm>
          <a:prstGeom prst="roundRect">
            <a:avLst>
              <a:gd name="adj" fmla="val 1856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cactus, with yellow flower, desert plant, detailed, resilient, natural, beautiful, harsh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A3A786-5591-EF46-8167-BDD549BCD959}"/>
              </a:ext>
            </a:extLst>
          </p:cNvPr>
          <p:cNvSpPr txBox="1"/>
          <p:nvPr/>
        </p:nvSpPr>
        <p:spPr>
          <a:xfrm>
            <a:off x="9894629" y="2674865"/>
            <a:ext cx="655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«кактус с желтым цветком»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D19E3-112B-BF28-D6EF-CF6C2D2AA014}"/>
              </a:ext>
            </a:extLst>
          </p:cNvPr>
          <p:cNvSpPr txBox="1"/>
          <p:nvPr/>
        </p:nvSpPr>
        <p:spPr>
          <a:xfrm>
            <a:off x="1833521" y="2627556"/>
            <a:ext cx="655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«милый котенок с зелеными глазами»</a:t>
            </a:r>
          </a:p>
        </p:txBody>
      </p:sp>
      <p:grpSp>
        <p:nvGrpSpPr>
          <p:cNvPr id="16" name="Google Shape;764;p48">
            <a:extLst>
              <a:ext uri="{FF2B5EF4-FFF2-40B4-BE49-F238E27FC236}">
                <a16:creationId xmlns:a16="http://schemas.microsoft.com/office/drawing/2014/main" id="{89A506BC-900F-FF26-199B-948C0918FCC3}"/>
              </a:ext>
            </a:extLst>
          </p:cNvPr>
          <p:cNvGrpSpPr/>
          <p:nvPr/>
        </p:nvGrpSpPr>
        <p:grpSpPr>
          <a:xfrm>
            <a:off x="9239894" y="2647830"/>
            <a:ext cx="488400" cy="488700"/>
            <a:chOff x="551850" y="1469250"/>
            <a:chExt cx="488400" cy="488700"/>
          </a:xfrm>
        </p:grpSpPr>
        <p:sp>
          <p:nvSpPr>
            <p:cNvPr id="17" name="Google Shape;765;p48">
              <a:extLst>
                <a:ext uri="{FF2B5EF4-FFF2-40B4-BE49-F238E27FC236}">
                  <a16:creationId xmlns:a16="http://schemas.microsoft.com/office/drawing/2014/main" id="{BB94E882-6E4A-9771-33CF-7A6CD5D5D61D}"/>
                </a:ext>
              </a:extLst>
            </p:cNvPr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66;p48">
              <a:extLst>
                <a:ext uri="{FF2B5EF4-FFF2-40B4-BE49-F238E27FC236}">
                  <a16:creationId xmlns:a16="http://schemas.microsoft.com/office/drawing/2014/main" id="{496DA93C-4054-FA9C-2455-22C6B9A0E346}"/>
                </a:ext>
              </a:extLst>
            </p:cNvPr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w="952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6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1" name="Google Shape;1071;p66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p66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3" name="Google Shape;1073;p66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4" name="Google Shape;1074;p66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>
                <a:latin typeface="Proxima Nova"/>
                <a:ea typeface="Proxima Nova"/>
                <a:cs typeface="Proxima Nova"/>
                <a:sym typeface="Proxima Nova"/>
              </a:rPr>
              <a:t>Дообучение Resnet18 для оценки качества генерации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93"/>
          <p:cNvPicPr preferRelativeResize="0"/>
          <p:nvPr/>
        </p:nvPicPr>
        <p:blipFill>
          <a:blip r:embed="rId3"/>
          <a:srcRect t="17526" b="17526"/>
          <a:stretch/>
        </p:blipFill>
        <p:spPr>
          <a:xfrm rot="148">
            <a:off x="1479970" y="3476811"/>
            <a:ext cx="5227391" cy="3333379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0" name="Google Shape;1520;p93"/>
          <p:cNvSpPr txBox="1"/>
          <p:nvPr/>
        </p:nvSpPr>
        <p:spPr>
          <a:xfrm>
            <a:off x="1479898" y="412917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Почему качество не такое, как я ожидала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1" name="Google Shape;1521;p93"/>
          <p:cNvSpPr txBox="1"/>
          <p:nvPr/>
        </p:nvSpPr>
        <p:spPr>
          <a:xfrm>
            <a:off x="2185447" y="6992189"/>
            <a:ext cx="7149900" cy="1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Из датасета для обучения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2" name="Google Shape;1522;p93"/>
          <p:cNvSpPr txBox="1"/>
          <p:nvPr/>
        </p:nvSpPr>
        <p:spPr>
          <a:xfrm>
            <a:off x="9335347" y="6992189"/>
            <a:ext cx="7119000" cy="1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Генерация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4" name="Google Shape;1524;p93"/>
          <p:cNvPicPr preferRelativeResize="0"/>
          <p:nvPr/>
        </p:nvPicPr>
        <p:blipFill>
          <a:blip r:embed="rId4"/>
          <a:srcRect t="17526" b="17526"/>
          <a:stretch/>
        </p:blipFill>
        <p:spPr>
          <a:xfrm rot="148">
            <a:off x="7479420" y="3476806"/>
            <a:ext cx="5008353" cy="3333389"/>
          </a:xfrm>
          <a:prstGeom prst="roundRect">
            <a:avLst>
              <a:gd name="adj" fmla="val 856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1520;p93">
            <a:extLst>
              <a:ext uri="{FF2B5EF4-FFF2-40B4-BE49-F238E27FC236}">
                <a16:creationId xmlns:a16="http://schemas.microsoft.com/office/drawing/2014/main" id="{E207AFF8-90E1-E8C9-5437-AC9F5B1BC9AC}"/>
              </a:ext>
            </a:extLst>
          </p:cNvPr>
          <p:cNvSpPr txBox="1"/>
          <p:nvPr/>
        </p:nvSpPr>
        <p:spPr>
          <a:xfrm>
            <a:off x="1222750" y="1307611"/>
            <a:ext cx="15231597" cy="136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latin typeface="Proxima Nova"/>
                <a:ea typeface="Proxima Nova"/>
                <a:cs typeface="Proxima Nova"/>
                <a:sym typeface="Proxima Nova"/>
              </a:rPr>
              <a:t>И почему </a:t>
            </a:r>
            <a:r>
              <a:rPr lang="sv-SE" sz="3200" dirty="0">
                <a:latin typeface="Proxima Nova"/>
                <a:ea typeface="Proxima Nova"/>
                <a:cs typeface="Proxima Nova"/>
                <a:sym typeface="Proxima Nova"/>
              </a:rPr>
              <a:t>Train Acc: 98.33%</a:t>
            </a:r>
            <a:r>
              <a:rPr lang="ru-RU" sz="3200" dirty="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sv-SE" sz="3200" dirty="0">
                <a:latin typeface="Proxima Nova"/>
                <a:ea typeface="Proxima Nova"/>
                <a:cs typeface="Proxima Nova"/>
                <a:sym typeface="Proxima Nova"/>
              </a:rPr>
              <a:t>Val Acc: 98.26%</a:t>
            </a:r>
            <a:r>
              <a:rPr lang="ru-RU" sz="3200" dirty="0">
                <a:latin typeface="Proxima Nova"/>
                <a:ea typeface="Proxima Nova"/>
                <a:cs typeface="Proxima Nova"/>
                <a:sym typeface="Proxima Nova"/>
              </a:rPr>
              <a:t> все равно дали: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Test Acc (generated): 53.78%</a:t>
            </a:r>
            <a:endParaRPr sz="3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379</Words>
  <Application>Microsoft Office PowerPoint</Application>
  <PresentationFormat>Произвольный</PresentationFormat>
  <Paragraphs>98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Proxima Nova</vt:lpstr>
      <vt:lpstr>Arial</vt:lpstr>
      <vt:lpstr>Proxima Nova Semibold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ekaterina.solovieva@xpress.com.ph</cp:lastModifiedBy>
  <cp:revision>9</cp:revision>
  <dcterms:modified xsi:type="dcterms:W3CDTF">2026-02-17T22:44:35Z</dcterms:modified>
</cp:coreProperties>
</file>